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948" userDrawn="1">
          <p15:clr>
            <a:srgbClr val="A4A3A4"/>
          </p15:clr>
        </p15:guide>
        <p15:guide id="3" orient="horz" pos="312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14"/>
    <p:restoredTop sz="86264"/>
  </p:normalViewPr>
  <p:slideViewPr>
    <p:cSldViewPr>
      <p:cViewPr>
        <p:scale>
          <a:sx n="193" d="100"/>
          <a:sy n="193" d="100"/>
        </p:scale>
        <p:origin x="1096" y="144"/>
      </p:cViewPr>
      <p:guideLst>
        <p:guide orient="horz" pos="2880"/>
        <p:guide pos="2948"/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CB9DE3-BDD7-804F-B6D8-0494A12EB68B}" type="datetimeFigureOut">
              <a:rPr lang="de-DE" smtClean="0"/>
              <a:t>04.05.26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595F98-21AA-684C-ACF8-61924B9090E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8019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595F98-21AA-684C-ACF8-61924B9090E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16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2" y="3077283"/>
            <a:ext cx="5829300" cy="21233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1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23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4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71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95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1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43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67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91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063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391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642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506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6" y="6365523"/>
            <a:ext cx="5829300" cy="1967442"/>
          </a:xfrm>
        </p:spPr>
        <p:txBody>
          <a:bodyPr anchor="t"/>
          <a:lstStyle>
            <a:lvl1pPr algn="l">
              <a:defRPr sz="5459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6" y="4198590"/>
            <a:ext cx="5829300" cy="2166936"/>
          </a:xfrm>
        </p:spPr>
        <p:txBody>
          <a:bodyPr anchor="b"/>
          <a:lstStyle>
            <a:lvl1pPr marL="0" indent="0">
              <a:buNone/>
              <a:defRPr sz="2730">
                <a:solidFill>
                  <a:schemeClr val="tx1">
                    <a:tint val="75000"/>
                  </a:schemeClr>
                </a:solidFill>
              </a:defRPr>
            </a:lvl1pPr>
            <a:lvl2pPr marL="623987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2pPr>
            <a:lvl3pPr marL="1247973" indent="0">
              <a:buNone/>
              <a:defRPr sz="2184">
                <a:solidFill>
                  <a:schemeClr val="tx1">
                    <a:tint val="75000"/>
                  </a:schemeClr>
                </a:solidFill>
              </a:defRPr>
            </a:lvl3pPr>
            <a:lvl4pPr marL="1871960" indent="0">
              <a:buNone/>
              <a:defRPr sz="1911">
                <a:solidFill>
                  <a:schemeClr val="tx1">
                    <a:tint val="75000"/>
                  </a:schemeClr>
                </a:solidFill>
              </a:defRPr>
            </a:lvl4pPr>
            <a:lvl5pPr marL="2495946" indent="0">
              <a:buNone/>
              <a:defRPr sz="1911">
                <a:solidFill>
                  <a:schemeClr val="tx1">
                    <a:tint val="75000"/>
                  </a:schemeClr>
                </a:solidFill>
              </a:defRPr>
            </a:lvl5pPr>
            <a:lvl6pPr marL="3119933" indent="0">
              <a:buNone/>
              <a:defRPr sz="1911">
                <a:solidFill>
                  <a:schemeClr val="tx1">
                    <a:tint val="75000"/>
                  </a:schemeClr>
                </a:solidFill>
              </a:defRPr>
            </a:lvl6pPr>
            <a:lvl7pPr marL="3743919" indent="0">
              <a:buNone/>
              <a:defRPr sz="1911">
                <a:solidFill>
                  <a:schemeClr val="tx1">
                    <a:tint val="75000"/>
                  </a:schemeClr>
                </a:solidFill>
              </a:defRPr>
            </a:lvl7pPr>
            <a:lvl8pPr marL="4367906" indent="0">
              <a:buNone/>
              <a:defRPr sz="1911">
                <a:solidFill>
                  <a:schemeClr val="tx1">
                    <a:tint val="75000"/>
                  </a:schemeClr>
                </a:solidFill>
              </a:defRPr>
            </a:lvl8pPr>
            <a:lvl9pPr marL="4991892" indent="0">
              <a:buNone/>
              <a:defRPr sz="19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160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1" y="2311405"/>
            <a:ext cx="3028950" cy="6537502"/>
          </a:xfrm>
        </p:spPr>
        <p:txBody>
          <a:bodyPr/>
          <a:lstStyle>
            <a:lvl1pPr>
              <a:defRPr sz="3821"/>
            </a:lvl1pPr>
            <a:lvl2pPr>
              <a:defRPr sz="3276"/>
            </a:lvl2pPr>
            <a:lvl3pPr>
              <a:defRPr sz="2730"/>
            </a:lvl3pPr>
            <a:lvl4pPr>
              <a:defRPr sz="2457"/>
            </a:lvl4pPr>
            <a:lvl5pPr>
              <a:defRPr sz="2457"/>
            </a:lvl5pPr>
            <a:lvl6pPr>
              <a:defRPr sz="2457"/>
            </a:lvl6pPr>
            <a:lvl7pPr>
              <a:defRPr sz="2457"/>
            </a:lvl7pPr>
            <a:lvl8pPr>
              <a:defRPr sz="2457"/>
            </a:lvl8pPr>
            <a:lvl9pPr>
              <a:defRPr sz="245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5"/>
            <a:ext cx="3028950" cy="6537502"/>
          </a:xfrm>
        </p:spPr>
        <p:txBody>
          <a:bodyPr/>
          <a:lstStyle>
            <a:lvl1pPr>
              <a:defRPr sz="3821"/>
            </a:lvl1pPr>
            <a:lvl2pPr>
              <a:defRPr sz="3276"/>
            </a:lvl2pPr>
            <a:lvl3pPr>
              <a:defRPr sz="2730"/>
            </a:lvl3pPr>
            <a:lvl4pPr>
              <a:defRPr sz="2457"/>
            </a:lvl4pPr>
            <a:lvl5pPr>
              <a:defRPr sz="2457"/>
            </a:lvl5pPr>
            <a:lvl6pPr>
              <a:defRPr sz="2457"/>
            </a:lvl6pPr>
            <a:lvl7pPr>
              <a:defRPr sz="2457"/>
            </a:lvl7pPr>
            <a:lvl8pPr>
              <a:defRPr sz="2457"/>
            </a:lvl8pPr>
            <a:lvl9pPr>
              <a:defRPr sz="245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636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3276" b="1"/>
            </a:lvl1pPr>
            <a:lvl2pPr marL="623987" indent="0">
              <a:buNone/>
              <a:defRPr sz="2730" b="1"/>
            </a:lvl2pPr>
            <a:lvl3pPr marL="1247973" indent="0">
              <a:buNone/>
              <a:defRPr sz="2457" b="1"/>
            </a:lvl3pPr>
            <a:lvl4pPr marL="1871960" indent="0">
              <a:buNone/>
              <a:defRPr sz="2184" b="1"/>
            </a:lvl4pPr>
            <a:lvl5pPr marL="2495946" indent="0">
              <a:buNone/>
              <a:defRPr sz="2184" b="1"/>
            </a:lvl5pPr>
            <a:lvl6pPr marL="3119933" indent="0">
              <a:buNone/>
              <a:defRPr sz="2184" b="1"/>
            </a:lvl6pPr>
            <a:lvl7pPr marL="3743919" indent="0">
              <a:buNone/>
              <a:defRPr sz="2184" b="1"/>
            </a:lvl7pPr>
            <a:lvl8pPr marL="4367906" indent="0">
              <a:buNone/>
              <a:defRPr sz="2184" b="1"/>
            </a:lvl8pPr>
            <a:lvl9pPr marL="4991892" indent="0">
              <a:buNone/>
              <a:defRPr sz="218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2" y="3141485"/>
            <a:ext cx="3030141" cy="5707416"/>
          </a:xfrm>
        </p:spPr>
        <p:txBody>
          <a:bodyPr/>
          <a:lstStyle>
            <a:lvl1pPr>
              <a:defRPr sz="3276"/>
            </a:lvl1pPr>
            <a:lvl2pPr>
              <a:defRPr sz="2730"/>
            </a:lvl2pPr>
            <a:lvl3pPr>
              <a:defRPr sz="2457"/>
            </a:lvl3pPr>
            <a:lvl4pPr>
              <a:defRPr sz="2184"/>
            </a:lvl4pPr>
            <a:lvl5pPr>
              <a:defRPr sz="2184"/>
            </a:lvl5pPr>
            <a:lvl6pPr>
              <a:defRPr sz="2184"/>
            </a:lvl6pPr>
            <a:lvl7pPr>
              <a:defRPr sz="2184"/>
            </a:lvl7pPr>
            <a:lvl8pPr>
              <a:defRPr sz="2184"/>
            </a:lvl8pPr>
            <a:lvl9pPr>
              <a:defRPr sz="218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3276" b="1"/>
            </a:lvl1pPr>
            <a:lvl2pPr marL="623987" indent="0">
              <a:buNone/>
              <a:defRPr sz="2730" b="1"/>
            </a:lvl2pPr>
            <a:lvl3pPr marL="1247973" indent="0">
              <a:buNone/>
              <a:defRPr sz="2457" b="1"/>
            </a:lvl3pPr>
            <a:lvl4pPr marL="1871960" indent="0">
              <a:buNone/>
              <a:defRPr sz="2184" b="1"/>
            </a:lvl4pPr>
            <a:lvl5pPr marL="2495946" indent="0">
              <a:buNone/>
              <a:defRPr sz="2184" b="1"/>
            </a:lvl5pPr>
            <a:lvl6pPr marL="3119933" indent="0">
              <a:buNone/>
              <a:defRPr sz="2184" b="1"/>
            </a:lvl6pPr>
            <a:lvl7pPr marL="3743919" indent="0">
              <a:buNone/>
              <a:defRPr sz="2184" b="1"/>
            </a:lvl7pPr>
            <a:lvl8pPr marL="4367906" indent="0">
              <a:buNone/>
              <a:defRPr sz="2184" b="1"/>
            </a:lvl8pPr>
            <a:lvl9pPr marL="4991892" indent="0">
              <a:buNone/>
              <a:defRPr sz="218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5"/>
            <a:ext cx="3031331" cy="5707416"/>
          </a:xfrm>
        </p:spPr>
        <p:txBody>
          <a:bodyPr/>
          <a:lstStyle>
            <a:lvl1pPr>
              <a:defRPr sz="3276"/>
            </a:lvl1pPr>
            <a:lvl2pPr>
              <a:defRPr sz="2730"/>
            </a:lvl2pPr>
            <a:lvl3pPr>
              <a:defRPr sz="2457"/>
            </a:lvl3pPr>
            <a:lvl4pPr>
              <a:defRPr sz="2184"/>
            </a:lvl4pPr>
            <a:lvl5pPr>
              <a:defRPr sz="2184"/>
            </a:lvl5pPr>
            <a:lvl6pPr>
              <a:defRPr sz="2184"/>
            </a:lvl6pPr>
            <a:lvl7pPr>
              <a:defRPr sz="2184"/>
            </a:lvl7pPr>
            <a:lvl8pPr>
              <a:defRPr sz="2184"/>
            </a:lvl8pPr>
            <a:lvl9pPr>
              <a:defRPr sz="218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01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60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756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3" y="394406"/>
            <a:ext cx="2256235" cy="1678517"/>
          </a:xfrm>
        </p:spPr>
        <p:txBody>
          <a:bodyPr anchor="b"/>
          <a:lstStyle>
            <a:lvl1pPr algn="l">
              <a:defRPr sz="273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9" y="394409"/>
            <a:ext cx="3833813" cy="8454497"/>
          </a:xfrm>
        </p:spPr>
        <p:txBody>
          <a:bodyPr/>
          <a:lstStyle>
            <a:lvl1pPr>
              <a:defRPr sz="4367"/>
            </a:lvl1pPr>
            <a:lvl2pPr>
              <a:defRPr sz="3821"/>
            </a:lvl2pPr>
            <a:lvl3pPr>
              <a:defRPr sz="3276"/>
            </a:lvl3pPr>
            <a:lvl4pPr>
              <a:defRPr sz="2730"/>
            </a:lvl4pPr>
            <a:lvl5pPr>
              <a:defRPr sz="2730"/>
            </a:lvl5pPr>
            <a:lvl6pPr>
              <a:defRPr sz="2730"/>
            </a:lvl6pPr>
            <a:lvl7pPr>
              <a:defRPr sz="2730"/>
            </a:lvl7pPr>
            <a:lvl8pPr>
              <a:defRPr sz="2730"/>
            </a:lvl8pPr>
            <a:lvl9pPr>
              <a:defRPr sz="273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3" y="2072926"/>
            <a:ext cx="2256235" cy="6775981"/>
          </a:xfrm>
        </p:spPr>
        <p:txBody>
          <a:bodyPr/>
          <a:lstStyle>
            <a:lvl1pPr marL="0" indent="0">
              <a:buNone/>
              <a:defRPr sz="1911"/>
            </a:lvl1pPr>
            <a:lvl2pPr marL="623987" indent="0">
              <a:buNone/>
              <a:defRPr sz="1638"/>
            </a:lvl2pPr>
            <a:lvl3pPr marL="1247973" indent="0">
              <a:buNone/>
              <a:defRPr sz="1365"/>
            </a:lvl3pPr>
            <a:lvl4pPr marL="1871960" indent="0">
              <a:buNone/>
              <a:defRPr sz="1228"/>
            </a:lvl4pPr>
            <a:lvl5pPr marL="2495946" indent="0">
              <a:buNone/>
              <a:defRPr sz="1228"/>
            </a:lvl5pPr>
            <a:lvl6pPr marL="3119933" indent="0">
              <a:buNone/>
              <a:defRPr sz="1228"/>
            </a:lvl6pPr>
            <a:lvl7pPr marL="3743919" indent="0">
              <a:buNone/>
              <a:defRPr sz="1228"/>
            </a:lvl7pPr>
            <a:lvl8pPr marL="4367906" indent="0">
              <a:buNone/>
              <a:defRPr sz="1228"/>
            </a:lvl8pPr>
            <a:lvl9pPr marL="4991892" indent="0">
              <a:buNone/>
              <a:defRPr sz="122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609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4"/>
            <a:ext cx="4114800" cy="818622"/>
          </a:xfrm>
        </p:spPr>
        <p:txBody>
          <a:bodyPr anchor="b"/>
          <a:lstStyle>
            <a:lvl1pPr algn="l">
              <a:defRPr sz="273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4367"/>
            </a:lvl1pPr>
            <a:lvl2pPr marL="623987" indent="0">
              <a:buNone/>
              <a:defRPr sz="3821"/>
            </a:lvl2pPr>
            <a:lvl3pPr marL="1247973" indent="0">
              <a:buNone/>
              <a:defRPr sz="3276"/>
            </a:lvl3pPr>
            <a:lvl4pPr marL="1871960" indent="0">
              <a:buNone/>
              <a:defRPr sz="2730"/>
            </a:lvl4pPr>
            <a:lvl5pPr marL="2495946" indent="0">
              <a:buNone/>
              <a:defRPr sz="2730"/>
            </a:lvl5pPr>
            <a:lvl6pPr marL="3119933" indent="0">
              <a:buNone/>
              <a:defRPr sz="2730"/>
            </a:lvl6pPr>
            <a:lvl7pPr marL="3743919" indent="0">
              <a:buNone/>
              <a:defRPr sz="2730"/>
            </a:lvl7pPr>
            <a:lvl8pPr marL="4367906" indent="0">
              <a:buNone/>
              <a:defRPr sz="2730"/>
            </a:lvl8pPr>
            <a:lvl9pPr marL="4991892" indent="0">
              <a:buNone/>
              <a:defRPr sz="273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6"/>
            <a:ext cx="4114800" cy="1162578"/>
          </a:xfrm>
        </p:spPr>
        <p:txBody>
          <a:bodyPr/>
          <a:lstStyle>
            <a:lvl1pPr marL="0" indent="0">
              <a:buNone/>
              <a:defRPr sz="1911"/>
            </a:lvl1pPr>
            <a:lvl2pPr marL="623987" indent="0">
              <a:buNone/>
              <a:defRPr sz="1638"/>
            </a:lvl2pPr>
            <a:lvl3pPr marL="1247973" indent="0">
              <a:buNone/>
              <a:defRPr sz="1365"/>
            </a:lvl3pPr>
            <a:lvl4pPr marL="1871960" indent="0">
              <a:buNone/>
              <a:defRPr sz="1228"/>
            </a:lvl4pPr>
            <a:lvl5pPr marL="2495946" indent="0">
              <a:buNone/>
              <a:defRPr sz="1228"/>
            </a:lvl5pPr>
            <a:lvl6pPr marL="3119933" indent="0">
              <a:buNone/>
              <a:defRPr sz="1228"/>
            </a:lvl6pPr>
            <a:lvl7pPr marL="3743919" indent="0">
              <a:buNone/>
              <a:defRPr sz="1228"/>
            </a:lvl7pPr>
            <a:lvl8pPr marL="4367906" indent="0">
              <a:buNone/>
              <a:defRPr sz="1228"/>
            </a:lvl8pPr>
            <a:lvl9pPr marL="4991892" indent="0">
              <a:buNone/>
              <a:defRPr sz="122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095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700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5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1" y="9181399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329BC-0193-4A0A-A11A-F6C2761391EB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9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1" y="9181399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4C7FE-A8AE-41B9-8C34-CC5849DD2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17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47973" rtl="0" eaLnBrk="1" latinLnBrk="0" hangingPunct="1">
        <a:spcBef>
          <a:spcPct val="0"/>
        </a:spcBef>
        <a:buNone/>
        <a:defRPr sz="60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7990" indent="-467990" algn="l" defTabSz="1247973" rtl="0" eaLnBrk="1" latinLnBrk="0" hangingPunct="1">
        <a:spcBef>
          <a:spcPct val="20000"/>
        </a:spcBef>
        <a:buFont typeface="Arial" pitchFamily="34" charset="0"/>
        <a:buChar char="•"/>
        <a:defRPr sz="4367" kern="1200">
          <a:solidFill>
            <a:schemeClr val="tx1"/>
          </a:solidFill>
          <a:latin typeface="+mn-lt"/>
          <a:ea typeface="+mn-ea"/>
          <a:cs typeface="+mn-cs"/>
        </a:defRPr>
      </a:lvl1pPr>
      <a:lvl2pPr marL="1013978" indent="-389992" algn="l" defTabSz="1247973" rtl="0" eaLnBrk="1" latinLnBrk="0" hangingPunct="1">
        <a:spcBef>
          <a:spcPct val="20000"/>
        </a:spcBef>
        <a:buFont typeface="Arial" pitchFamily="34" charset="0"/>
        <a:buChar char="–"/>
        <a:defRPr sz="3821" kern="1200">
          <a:solidFill>
            <a:schemeClr val="tx1"/>
          </a:solidFill>
          <a:latin typeface="+mn-lt"/>
          <a:ea typeface="+mn-ea"/>
          <a:cs typeface="+mn-cs"/>
        </a:defRPr>
      </a:lvl2pPr>
      <a:lvl3pPr marL="1559966" indent="-311993" algn="l" defTabSz="124797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3pPr>
      <a:lvl4pPr marL="2183953" indent="-311993" algn="l" defTabSz="1247973" rtl="0" eaLnBrk="1" latinLnBrk="0" hangingPunct="1">
        <a:spcBef>
          <a:spcPct val="20000"/>
        </a:spcBef>
        <a:buFont typeface="Arial" pitchFamily="34" charset="0"/>
        <a:buChar char="–"/>
        <a:defRPr sz="2730" kern="1200">
          <a:solidFill>
            <a:schemeClr val="tx1"/>
          </a:solidFill>
          <a:latin typeface="+mn-lt"/>
          <a:ea typeface="+mn-ea"/>
          <a:cs typeface="+mn-cs"/>
        </a:defRPr>
      </a:lvl4pPr>
      <a:lvl5pPr marL="2807940" indent="-311993" algn="l" defTabSz="1247973" rtl="0" eaLnBrk="1" latinLnBrk="0" hangingPunct="1">
        <a:spcBef>
          <a:spcPct val="20000"/>
        </a:spcBef>
        <a:buFont typeface="Arial" pitchFamily="34" charset="0"/>
        <a:buChar char="»"/>
        <a:defRPr sz="2730" kern="1200">
          <a:solidFill>
            <a:schemeClr val="tx1"/>
          </a:solidFill>
          <a:latin typeface="+mn-lt"/>
          <a:ea typeface="+mn-ea"/>
          <a:cs typeface="+mn-cs"/>
        </a:defRPr>
      </a:lvl5pPr>
      <a:lvl6pPr marL="3431926" indent="-311993" algn="l" defTabSz="1247973" rtl="0" eaLnBrk="1" latinLnBrk="0" hangingPunct="1">
        <a:spcBef>
          <a:spcPct val="20000"/>
        </a:spcBef>
        <a:buFont typeface="Arial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6pPr>
      <a:lvl7pPr marL="4055913" indent="-311993" algn="l" defTabSz="1247973" rtl="0" eaLnBrk="1" latinLnBrk="0" hangingPunct="1">
        <a:spcBef>
          <a:spcPct val="20000"/>
        </a:spcBef>
        <a:buFont typeface="Arial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7pPr>
      <a:lvl8pPr marL="4679899" indent="-311993" algn="l" defTabSz="1247973" rtl="0" eaLnBrk="1" latinLnBrk="0" hangingPunct="1">
        <a:spcBef>
          <a:spcPct val="20000"/>
        </a:spcBef>
        <a:buFont typeface="Arial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8pPr>
      <a:lvl9pPr marL="5303886" indent="-311993" algn="l" defTabSz="1247973" rtl="0" eaLnBrk="1" latinLnBrk="0" hangingPunct="1">
        <a:spcBef>
          <a:spcPct val="20000"/>
        </a:spcBef>
        <a:buFont typeface="Arial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1pPr>
      <a:lvl2pPr marL="623987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2pPr>
      <a:lvl3pPr marL="1247973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871960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495946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119933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743919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367906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991892" algn="l" defTabSz="1247973" rtl="0" eaLnBrk="1" latinLnBrk="0" hangingPunct="1"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Arrow Connector 76">
            <a:extLst>
              <a:ext uri="{FF2B5EF4-FFF2-40B4-BE49-F238E27FC236}">
                <a16:creationId xmlns:a16="http://schemas.microsoft.com/office/drawing/2014/main" id="{8F6C8097-EEB2-C553-0785-BA1C3B692F32}"/>
              </a:ext>
            </a:extLst>
          </p:cNvPr>
          <p:cNvCxnSpPr>
            <a:cxnSpLocks/>
          </p:cNvCxnSpPr>
          <p:nvPr/>
        </p:nvCxnSpPr>
        <p:spPr>
          <a:xfrm>
            <a:off x="3967572" y="2630670"/>
            <a:ext cx="0" cy="88217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Arrow Connector 76">
            <a:extLst>
              <a:ext uri="{FF2B5EF4-FFF2-40B4-BE49-F238E27FC236}">
                <a16:creationId xmlns:a16="http://schemas.microsoft.com/office/drawing/2014/main" id="{1A483776-1CB3-CC5C-EDD4-2CC52A82120D}"/>
              </a:ext>
            </a:extLst>
          </p:cNvPr>
          <p:cNvCxnSpPr>
            <a:cxnSpLocks/>
          </p:cNvCxnSpPr>
          <p:nvPr/>
        </p:nvCxnSpPr>
        <p:spPr>
          <a:xfrm>
            <a:off x="2494712" y="1975563"/>
            <a:ext cx="0" cy="153727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E0E46AFD-E5D8-FC4F-86A1-0698C6607F44}"/>
              </a:ext>
            </a:extLst>
          </p:cNvPr>
          <p:cNvSpPr/>
          <p:nvPr/>
        </p:nvSpPr>
        <p:spPr>
          <a:xfrm>
            <a:off x="2067945" y="2864768"/>
            <a:ext cx="2082951" cy="378042"/>
          </a:xfrm>
          <a:prstGeom prst="roundRect">
            <a:avLst>
              <a:gd name="adj" fmla="val 177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000" u="sng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Calculate</a:t>
            </a:r>
            <a:r>
              <a:rPr lang="it-IT" sz="100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000" u="sng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pairwise</a:t>
            </a:r>
            <a:r>
              <a:rPr lang="it-IT" sz="100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000" u="sng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comparisons</a:t>
            </a:r>
            <a:r>
              <a:rPr lang="it-IT" sz="100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it-IT" sz="1000" dirty="0" err="1">
                <a:solidFill>
                  <a:schemeClr val="tx1"/>
                </a:solidFill>
                <a:latin typeface="Courier" pitchFamily="49" charset="0"/>
                <a:cs typeface="Arial" pitchFamily="34" charset="0"/>
              </a:rPr>
              <a:t>pairwise</a:t>
            </a:r>
            <a:r>
              <a:rPr lang="it-IT" sz="1000" dirty="0">
                <a:solidFill>
                  <a:schemeClr val="tx1"/>
                </a:solidFill>
                <a:latin typeface="Courier" pitchFamily="49" charset="0"/>
                <a:cs typeface="Arial" pitchFamily="34" charset="0"/>
              </a:rPr>
              <a:t>()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1A84306A-E317-A74C-AD4D-B0FCDB0AEC82}"/>
              </a:ext>
            </a:extLst>
          </p:cNvPr>
          <p:cNvSpPr/>
          <p:nvPr/>
        </p:nvSpPr>
        <p:spPr>
          <a:xfrm>
            <a:off x="4510936" y="2986131"/>
            <a:ext cx="2088232" cy="526709"/>
          </a:xfrm>
          <a:prstGeom prst="roundRect">
            <a:avLst>
              <a:gd name="adj" fmla="val 177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000" u="sng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Description</a:t>
            </a:r>
            <a:r>
              <a:rPr lang="it-IT" sz="100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it-IT" sz="1000" u="sng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evidence</a:t>
            </a:r>
            <a:r>
              <a:rPr lang="it-IT" sz="100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it-IT" sz="1000" dirty="0" err="1">
                <a:solidFill>
                  <a:schemeClr val="tx1"/>
                </a:solidFill>
                <a:latin typeface="Courier" pitchFamily="49" charset="0"/>
                <a:cs typeface="Arial" pitchFamily="34" charset="0"/>
              </a:rPr>
              <a:t>netconnection</a:t>
            </a:r>
            <a:r>
              <a:rPr lang="it-IT" sz="1000" dirty="0">
                <a:solidFill>
                  <a:schemeClr val="tx1"/>
                </a:solidFill>
                <a:latin typeface="Courier" pitchFamily="49" charset="0"/>
                <a:cs typeface="Arial" pitchFamily="34" charset="0"/>
              </a:rPr>
              <a:t>()*</a:t>
            </a:r>
          </a:p>
          <a:p>
            <a:r>
              <a:rPr lang="it-IT" sz="1000" dirty="0" err="1">
                <a:solidFill>
                  <a:schemeClr val="tx1"/>
                </a:solidFill>
                <a:latin typeface="Courier" pitchFamily="49" charset="0"/>
                <a:cs typeface="Arial" pitchFamily="34" charset="0"/>
              </a:rPr>
              <a:t>netgraph.netconnection</a:t>
            </a:r>
            <a:r>
              <a:rPr lang="it-IT" sz="1000" dirty="0">
                <a:solidFill>
                  <a:schemeClr val="tx1"/>
                </a:solidFill>
                <a:latin typeface="Courier" pitchFamily="49" charset="0"/>
                <a:cs typeface="Arial" pitchFamily="34" charset="0"/>
              </a:rPr>
              <a:t>()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A22C82A7-3D3A-4147-B14B-B7DDE4FB0365}"/>
              </a:ext>
            </a:extLst>
          </p:cNvPr>
          <p:cNvSpPr/>
          <p:nvPr/>
        </p:nvSpPr>
        <p:spPr>
          <a:xfrm>
            <a:off x="1992596" y="3512840"/>
            <a:ext cx="2446332" cy="1800200"/>
          </a:xfrm>
          <a:prstGeom prst="roundRect">
            <a:avLst>
              <a:gd name="adj" fmla="val 1771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it-IT" sz="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C3E1E41D-6D47-554F-8D4B-54157ED947ED}"/>
              </a:ext>
            </a:extLst>
          </p:cNvPr>
          <p:cNvSpPr/>
          <p:nvPr/>
        </p:nvSpPr>
        <p:spPr>
          <a:xfrm>
            <a:off x="3574832" y="5622426"/>
            <a:ext cx="2916618" cy="3363022"/>
          </a:xfrm>
          <a:prstGeom prst="roundRect">
            <a:avLst>
              <a:gd name="adj" fmla="val 177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it-IT" sz="1200" dirty="0">
              <a:solidFill>
                <a:schemeClr val="tx1"/>
              </a:solidFill>
              <a:latin typeface="Courier" pitchFamily="49" charset="0"/>
              <a:cs typeface="Arial" pitchFamily="34" charset="0"/>
            </a:endParaRP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EB5E6621-7AC2-D440-9130-5E448CAD0CC8}"/>
              </a:ext>
            </a:extLst>
          </p:cNvPr>
          <p:cNvSpPr/>
          <p:nvPr/>
        </p:nvSpPr>
        <p:spPr>
          <a:xfrm>
            <a:off x="3219951" y="1065068"/>
            <a:ext cx="3387549" cy="1556385"/>
          </a:xfrm>
          <a:prstGeom prst="roundRect">
            <a:avLst>
              <a:gd name="adj" fmla="val 177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D860E61-B003-8C4D-A7AC-7F445E58910E}"/>
              </a:ext>
            </a:extLst>
          </p:cNvPr>
          <p:cNvSpPr/>
          <p:nvPr/>
        </p:nvSpPr>
        <p:spPr>
          <a:xfrm rot="16200000">
            <a:off x="1481786" y="4147136"/>
            <a:ext cx="1307705" cy="256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Main </a:t>
            </a:r>
            <a:r>
              <a:rPr lang="de-DE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analysis</a:t>
            </a:r>
            <a:r>
              <a: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7CAF1BC-8330-B441-B45D-2A02C60DDCA5}"/>
              </a:ext>
            </a:extLst>
          </p:cNvPr>
          <p:cNvSpPr/>
          <p:nvPr/>
        </p:nvSpPr>
        <p:spPr>
          <a:xfrm rot="16200000">
            <a:off x="2868039" y="7042049"/>
            <a:ext cx="1852507" cy="209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Additional  </a:t>
            </a:r>
            <a:r>
              <a:rPr lang="de-DE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analyses</a:t>
            </a:r>
            <a:endParaRPr lang="de-DE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4EBD5991-2141-B443-9236-1D692AB06518}"/>
              </a:ext>
            </a:extLst>
          </p:cNvPr>
          <p:cNvCxnSpPr>
            <a:cxnSpLocks/>
          </p:cNvCxnSpPr>
          <p:nvPr/>
        </p:nvCxnSpPr>
        <p:spPr>
          <a:xfrm>
            <a:off x="2279658" y="3512840"/>
            <a:ext cx="0" cy="1800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60">
            <a:extLst>
              <a:ext uri="{FF2B5EF4-FFF2-40B4-BE49-F238E27FC236}">
                <a16:creationId xmlns:a16="http://schemas.microsoft.com/office/drawing/2014/main" id="{6C71B994-043E-A6BE-AC04-15F3E41ED773}"/>
              </a:ext>
            </a:extLst>
          </p:cNvPr>
          <p:cNvCxnSpPr>
            <a:cxnSpLocks/>
          </p:cNvCxnSpPr>
          <p:nvPr/>
        </p:nvCxnSpPr>
        <p:spPr>
          <a:xfrm flipV="1">
            <a:off x="4438928" y="3512839"/>
            <a:ext cx="288032" cy="37339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346703" y="3512840"/>
            <a:ext cx="20922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u="sng" dirty="0">
                <a:latin typeface="Arial" pitchFamily="34" charset="0"/>
                <a:cs typeface="Arial" pitchFamily="34" charset="0"/>
              </a:rPr>
              <a:t>Standard NMA: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netmeta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</a:t>
            </a:r>
          </a:p>
          <a:p>
            <a:endParaRPr lang="it-IT" sz="1000" dirty="0">
              <a:latin typeface="Arial" pitchFamily="34" charset="0"/>
              <a:cs typeface="Arial" pitchFamily="34" charset="0"/>
            </a:endParaRPr>
          </a:p>
          <a:p>
            <a:r>
              <a:rPr lang="en-GB" sz="1000" u="sng" dirty="0">
                <a:latin typeface="Arial" pitchFamily="34" charset="0"/>
                <a:cs typeface="Arial" pitchFamily="34" charset="0"/>
              </a:rPr>
              <a:t>NMA with rare binary outcomes:</a:t>
            </a:r>
            <a:endParaRPr lang="it-IT" sz="1000" u="sng" dirty="0">
              <a:latin typeface="Arial" pitchFamily="34" charset="0"/>
              <a:cs typeface="Arial" pitchFamily="34" charset="0"/>
            </a:endParaRP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netmetabin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</a:t>
            </a:r>
          </a:p>
          <a:p>
            <a:endParaRPr lang="it-IT" sz="1000" dirty="0">
              <a:latin typeface="Arial" pitchFamily="34" charset="0"/>
              <a:cs typeface="Arial" pitchFamily="34" charset="0"/>
            </a:endParaRPr>
          </a:p>
          <a:p>
            <a:r>
              <a:rPr lang="en-GB" sz="1000" u="sng" dirty="0">
                <a:latin typeface="Arial" pitchFamily="34" charset="0"/>
                <a:cs typeface="Arial" pitchFamily="34" charset="0"/>
              </a:rPr>
              <a:t>Component NMA: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netcomb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discomb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combinations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createC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</a:t>
            </a:r>
          </a:p>
          <a:p>
            <a:pPr algn="ctr"/>
            <a:endParaRPr lang="it-IT" sz="1000" dirty="0">
              <a:latin typeface="Courier" pitchFamily="49" charset="0"/>
              <a:cs typeface="Arial" pitchFamily="34" charset="0"/>
            </a:endParaRP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A22C82A7-3D3A-4147-B14B-B7DDE4FB0365}"/>
              </a:ext>
            </a:extLst>
          </p:cNvPr>
          <p:cNvSpPr/>
          <p:nvPr/>
        </p:nvSpPr>
        <p:spPr>
          <a:xfrm>
            <a:off x="404664" y="5629843"/>
            <a:ext cx="2899223" cy="3008794"/>
          </a:xfrm>
          <a:prstGeom prst="roundRect">
            <a:avLst>
              <a:gd name="adj" fmla="val 177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it-IT" sz="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EBD5991-2141-B443-9236-1D692AB06518}"/>
              </a:ext>
            </a:extLst>
          </p:cNvPr>
          <p:cNvCxnSpPr>
            <a:cxnSpLocks/>
          </p:cNvCxnSpPr>
          <p:nvPr/>
        </p:nvCxnSpPr>
        <p:spPr>
          <a:xfrm>
            <a:off x="839735" y="5622427"/>
            <a:ext cx="0" cy="300298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89874" y="5622427"/>
            <a:ext cx="2416946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u="sng" dirty="0" err="1">
                <a:latin typeface="Arial" pitchFamily="34" charset="0"/>
                <a:cs typeface="Arial" pitchFamily="34" charset="0"/>
              </a:rPr>
              <a:t>Visualization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 of </a:t>
            </a:r>
            <a:r>
              <a:rPr lang="it-IT" sz="1000" u="sng" dirty="0" err="1">
                <a:latin typeface="Arial" pitchFamily="34" charset="0"/>
                <a:cs typeface="Arial" pitchFamily="34" charset="0"/>
              </a:rPr>
              <a:t>evidence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netgraph.netmeta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netgraph.netcomb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netgraph.discomb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</a:t>
            </a:r>
            <a:endParaRPr lang="it-IT" sz="1000" dirty="0">
              <a:latin typeface="Arial" pitchFamily="34" charset="0"/>
              <a:cs typeface="Arial" pitchFamily="34" charset="0"/>
            </a:endParaRPr>
          </a:p>
          <a:p>
            <a:r>
              <a:rPr lang="it-IT" sz="1000" u="sng" dirty="0">
                <a:latin typeface="Arial" pitchFamily="34" charset="0"/>
                <a:cs typeface="Arial" pitchFamily="34" charset="0"/>
              </a:rPr>
              <a:t>Treatment </a:t>
            </a:r>
            <a:r>
              <a:rPr lang="it-IT" sz="1000" u="sng" dirty="0" err="1">
                <a:latin typeface="Arial" pitchFamily="34" charset="0"/>
                <a:cs typeface="Arial" pitchFamily="34" charset="0"/>
              </a:rPr>
              <a:t>effects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forest.netmeta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forest.netcomb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forest.subgroup.netmeta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netleague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nettable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netpairwise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heatplot.netmeta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</a:t>
            </a:r>
            <a:endParaRPr lang="it-IT" sz="1000" dirty="0">
              <a:latin typeface="Arial" pitchFamily="34" charset="0"/>
              <a:cs typeface="Arial" pitchFamily="34" charset="0"/>
            </a:endParaRPr>
          </a:p>
          <a:p>
            <a:r>
              <a:rPr lang="it-IT" sz="1000" u="sng" dirty="0">
                <a:latin typeface="Arial" pitchFamily="34" charset="0"/>
                <a:cs typeface="Arial" pitchFamily="34" charset="0"/>
              </a:rPr>
              <a:t>Treatment ranking: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netrank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rankogram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netposet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hasse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</a:t>
            </a:r>
            <a:endParaRPr lang="it-IT" sz="1000" dirty="0">
              <a:latin typeface="Arial" pitchFamily="34" charset="0"/>
              <a:cs typeface="Arial" pitchFamily="34" charset="0"/>
            </a:endParaRPr>
          </a:p>
          <a:p>
            <a:r>
              <a:rPr lang="it-IT" sz="1000" u="sng" dirty="0">
                <a:latin typeface="Arial" pitchFamily="34" charset="0"/>
                <a:cs typeface="Arial" pitchFamily="34" charset="0"/>
              </a:rPr>
              <a:t>Combine </a:t>
            </a:r>
            <a:r>
              <a:rPr lang="it-IT" sz="1000" u="sng" dirty="0" err="1">
                <a:latin typeface="Arial" pitchFamily="34" charset="0"/>
                <a:cs typeface="Arial" pitchFamily="34" charset="0"/>
              </a:rPr>
              <a:t>several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it-IT" sz="1000" u="sng" dirty="0" err="1">
                <a:latin typeface="Arial" pitchFamily="34" charset="0"/>
                <a:cs typeface="Arial" pitchFamily="34" charset="0"/>
              </a:rPr>
              <a:t>NMAs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netbind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()*/</a:t>
            </a:r>
            <a:r>
              <a:rPr lang="it-IT" sz="1000" dirty="0" err="1">
                <a:latin typeface="Courier" pitchFamily="49" charset="0"/>
                <a:cs typeface="Arial" panose="020B0604020202020204" pitchFamily="34" charset="0"/>
              </a:rPr>
              <a:t>forest.netbind</a:t>
            </a:r>
            <a:r>
              <a:rPr lang="it-IT" sz="1000" dirty="0">
                <a:latin typeface="Courier" pitchFamily="49" charset="0"/>
                <a:cs typeface="Arial" panose="020B0604020202020204" pitchFamily="34" charset="0"/>
              </a:rPr>
              <a:t>()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BEBDD90-41ED-1A4B-B37C-91A6CC13ED75}"/>
              </a:ext>
            </a:extLst>
          </p:cNvPr>
          <p:cNvSpPr/>
          <p:nvPr/>
        </p:nvSpPr>
        <p:spPr>
          <a:xfrm rot="16200000">
            <a:off x="-342817" y="7038907"/>
            <a:ext cx="1948866" cy="2160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Presentation</a:t>
            </a:r>
            <a:r>
              <a: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results</a:t>
            </a:r>
            <a:endParaRPr lang="de-DE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2" name="Straight Arrow Connector 76">
            <a:extLst>
              <a:ext uri="{FF2B5EF4-FFF2-40B4-BE49-F238E27FC236}">
                <a16:creationId xmlns:a16="http://schemas.microsoft.com/office/drawing/2014/main" id="{8526ED76-E9F7-3233-C44B-877FF98D52D6}"/>
              </a:ext>
            </a:extLst>
          </p:cNvPr>
          <p:cNvCxnSpPr>
            <a:cxnSpLocks/>
          </p:cNvCxnSpPr>
          <p:nvPr/>
        </p:nvCxnSpPr>
        <p:spPr>
          <a:xfrm>
            <a:off x="2419680" y="5313040"/>
            <a:ext cx="0" cy="30938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058982" y="5601072"/>
            <a:ext cx="244827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u="sng" dirty="0">
                <a:latin typeface="Arial" pitchFamily="34" charset="0"/>
                <a:cs typeface="Arial" pitchFamily="34" charset="0"/>
              </a:rPr>
              <a:t>Evaluation of </a:t>
            </a:r>
            <a:r>
              <a:rPr lang="it-IT" sz="1000" u="sng" dirty="0" err="1">
                <a:latin typeface="Arial" pitchFamily="34" charset="0"/>
                <a:cs typeface="Arial" pitchFamily="34" charset="0"/>
              </a:rPr>
              <a:t>heterogeneity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 / </a:t>
            </a:r>
            <a:r>
              <a:rPr lang="it-IT" sz="1000" u="sng" dirty="0" err="1">
                <a:latin typeface="Arial" pitchFamily="34" charset="0"/>
                <a:cs typeface="Arial" pitchFamily="34" charset="0"/>
              </a:rPr>
              <a:t>inconsistency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decomp.design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</a:t>
            </a:r>
            <a:endParaRPr lang="it-IT" sz="1000" dirty="0">
              <a:latin typeface="Arial" pitchFamily="34" charset="0"/>
              <a:cs typeface="Arial" pitchFamily="34" charset="0"/>
            </a:endParaRP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netsplit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()*/</a:t>
            </a:r>
            <a:r>
              <a:rPr lang="it-IT" sz="1000" dirty="0" err="1">
                <a:latin typeface="Courier" pitchFamily="49" charset="0"/>
                <a:cs typeface="Arial" pitchFamily="34" charset="0"/>
              </a:rPr>
              <a:t>plot.netsplit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()/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forest.netsplit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netheat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</a:t>
            </a:r>
          </a:p>
          <a:p>
            <a:r>
              <a:rPr lang="en-GB" sz="1000" u="sng" dirty="0">
                <a:latin typeface="Arial" pitchFamily="34" charset="0"/>
                <a:cs typeface="Arial" pitchFamily="34" charset="0"/>
              </a:rPr>
              <a:t>Subgroup analysis / regression: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subgroup.netmeta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netmetareg.netmeta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</a:t>
            </a:r>
            <a:endParaRPr lang="it-IT" sz="1000" dirty="0">
              <a:latin typeface="Arial" pitchFamily="34" charset="0"/>
              <a:cs typeface="Arial" pitchFamily="34" charset="0"/>
            </a:endParaRPr>
          </a:p>
          <a:p>
            <a:r>
              <a:rPr lang="en-GB" sz="1000" u="sng" dirty="0">
                <a:latin typeface="Arial" pitchFamily="34" charset="0"/>
                <a:cs typeface="Arial" pitchFamily="34" charset="0"/>
              </a:rPr>
              <a:t>Evaluation of funnel plot asymmetry:</a:t>
            </a:r>
          </a:p>
          <a:p>
            <a:r>
              <a:rPr lang="en-GB" sz="1000" dirty="0" err="1">
                <a:latin typeface="Courier" pitchFamily="49" charset="0"/>
                <a:cs typeface="Arial" pitchFamily="34" charset="0"/>
              </a:rPr>
              <a:t>funnel.netmeta</a:t>
            </a:r>
            <a:r>
              <a:rPr lang="en-GB" sz="1000" dirty="0">
                <a:latin typeface="Courier" pitchFamily="49" charset="0"/>
                <a:cs typeface="Arial" pitchFamily="34" charset="0"/>
              </a:rPr>
              <a:t>()</a:t>
            </a:r>
          </a:p>
          <a:p>
            <a:r>
              <a:rPr lang="en-GB" sz="1000" dirty="0" err="1">
                <a:latin typeface="Courier" pitchFamily="49" charset="0"/>
                <a:cs typeface="Arial" pitchFamily="34" charset="0"/>
              </a:rPr>
              <a:t>metabias.netmeta</a:t>
            </a:r>
            <a:r>
              <a:rPr lang="en-GB" sz="1000" dirty="0">
                <a:latin typeface="Courier" pitchFamily="49" charset="0"/>
                <a:cs typeface="Arial" pitchFamily="34" charset="0"/>
              </a:rPr>
              <a:t>()</a:t>
            </a:r>
            <a:endParaRPr lang="en-GB" sz="1000" dirty="0">
              <a:latin typeface="Arial" pitchFamily="34" charset="0"/>
              <a:cs typeface="Arial" pitchFamily="34" charset="0"/>
            </a:endParaRPr>
          </a:p>
          <a:p>
            <a:r>
              <a:rPr lang="it-IT" sz="1000" u="sng" dirty="0" err="1">
                <a:latin typeface="Arial" pitchFamily="34" charset="0"/>
                <a:cs typeface="Arial" pitchFamily="34" charset="0"/>
              </a:rPr>
              <a:t>Contribution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 of </a:t>
            </a:r>
            <a:r>
              <a:rPr lang="it-IT" sz="1000" u="sng" dirty="0" err="1">
                <a:latin typeface="Arial" pitchFamily="34" charset="0"/>
                <a:cs typeface="Arial" pitchFamily="34" charset="0"/>
              </a:rPr>
              <a:t>pieces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 of </a:t>
            </a:r>
            <a:r>
              <a:rPr lang="it-IT" sz="1000" u="sng" dirty="0" err="1">
                <a:latin typeface="Arial" pitchFamily="34" charset="0"/>
                <a:cs typeface="Arial" pitchFamily="34" charset="0"/>
              </a:rPr>
              <a:t>evidence</a:t>
            </a:r>
            <a:r>
              <a:rPr lang="it-IT" sz="1000" u="sng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netimpact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netcontrib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()*</a:t>
            </a:r>
          </a:p>
          <a:p>
            <a:r>
              <a:rPr lang="it-IT" sz="1000" dirty="0" err="1">
                <a:latin typeface="Courier" pitchFamily="49" charset="0"/>
                <a:cs typeface="Arial" pitchFamily="34" charset="0"/>
              </a:rPr>
              <a:t>netmeasures</a:t>
            </a:r>
            <a:r>
              <a:rPr lang="it-IT" sz="1000" dirty="0">
                <a:latin typeface="Courier" pitchFamily="49" charset="0"/>
                <a:cs typeface="Arial" pitchFamily="34" charset="0"/>
              </a:rPr>
              <a:t>()</a:t>
            </a:r>
          </a:p>
          <a:p>
            <a:r>
              <a:rPr lang="en-GB" sz="1000" u="sng" dirty="0">
                <a:latin typeface="Arial" pitchFamily="34" charset="0"/>
                <a:cs typeface="Arial" pitchFamily="34" charset="0"/>
              </a:rPr>
              <a:t>Other functions:</a:t>
            </a:r>
          </a:p>
          <a:p>
            <a:r>
              <a:rPr lang="en-GB" sz="1000" dirty="0" err="1">
                <a:latin typeface="Courier" pitchFamily="49" charset="0"/>
                <a:cs typeface="Arial" pitchFamily="34" charset="0"/>
              </a:rPr>
              <a:t>settings.netmeta</a:t>
            </a:r>
            <a:r>
              <a:rPr lang="en-GB" sz="1000" dirty="0">
                <a:latin typeface="Courier" pitchFamily="49" charset="0"/>
                <a:cs typeface="Arial" pitchFamily="34" charset="0"/>
              </a:rPr>
              <a:t>()</a:t>
            </a:r>
          </a:p>
          <a:p>
            <a:r>
              <a:rPr lang="en-GB" sz="1000" dirty="0" err="1">
                <a:latin typeface="Courier" pitchFamily="49" charset="0"/>
                <a:cs typeface="Arial" pitchFamily="34" charset="0"/>
              </a:rPr>
              <a:t>netcomparison</a:t>
            </a:r>
            <a:r>
              <a:rPr lang="en-GB" sz="1000" dirty="0">
                <a:latin typeface="Courier" pitchFamily="49" charset="0"/>
                <a:cs typeface="Arial" pitchFamily="34" charset="0"/>
              </a:rPr>
              <a:t>()/</a:t>
            </a:r>
            <a:r>
              <a:rPr lang="en-GB" sz="1000" dirty="0" err="1">
                <a:latin typeface="Courier" pitchFamily="49" charset="0"/>
                <a:cs typeface="Arial" pitchFamily="34" charset="0"/>
              </a:rPr>
              <a:t>netcomplex</a:t>
            </a:r>
            <a:r>
              <a:rPr lang="en-GB" sz="1000" dirty="0">
                <a:latin typeface="Courier" pitchFamily="49" charset="0"/>
                <a:cs typeface="Arial" pitchFamily="34" charset="0"/>
              </a:rPr>
              <a:t>()</a:t>
            </a:r>
          </a:p>
          <a:p>
            <a:r>
              <a:rPr lang="en-GB" sz="1000" dirty="0" err="1">
                <a:latin typeface="Courier" pitchFamily="49" charset="0"/>
                <a:cs typeface="Arial" pitchFamily="34" charset="0"/>
              </a:rPr>
              <a:t>netdistance</a:t>
            </a:r>
            <a:r>
              <a:rPr lang="en-GB" sz="1000" dirty="0">
                <a:latin typeface="Courier" pitchFamily="49" charset="0"/>
                <a:cs typeface="Arial" pitchFamily="34" charset="0"/>
              </a:rPr>
              <a:t>()</a:t>
            </a:r>
          </a:p>
          <a:p>
            <a:r>
              <a:rPr lang="en-GB" sz="1000" dirty="0">
                <a:latin typeface="Courier" pitchFamily="49" charset="0"/>
                <a:cs typeface="Arial" pitchFamily="34" charset="0"/>
              </a:rPr>
              <a:t>crossnma2netmeta()</a:t>
            </a:r>
          </a:p>
          <a:p>
            <a:pPr algn="ctr"/>
            <a:endParaRPr lang="it-IT" sz="1000" dirty="0">
              <a:latin typeface="Courier" pitchFamily="49" charset="0"/>
              <a:cs typeface="Arial" pitchFamily="34" charset="0"/>
            </a:endParaRP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EBD5991-2141-B443-9236-1D692AB06518}"/>
              </a:ext>
            </a:extLst>
          </p:cNvPr>
          <p:cNvCxnSpPr>
            <a:cxnSpLocks/>
          </p:cNvCxnSpPr>
          <p:nvPr/>
        </p:nvCxnSpPr>
        <p:spPr>
          <a:xfrm flipH="1">
            <a:off x="3967572" y="5622427"/>
            <a:ext cx="3598" cy="336302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3967572" y="1099408"/>
            <a:ext cx="2559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u="sng" dirty="0" err="1">
                <a:latin typeface="Arial" pitchFamily="34" charset="0"/>
                <a:cs typeface="Arial" pitchFamily="34" charset="0"/>
              </a:rPr>
              <a:t>Binary</a:t>
            </a:r>
            <a:r>
              <a:rPr lang="it-IT" sz="9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it-IT" sz="900" u="sng" dirty="0" err="1">
                <a:latin typeface="Arial" pitchFamily="34" charset="0"/>
                <a:cs typeface="Arial" pitchFamily="34" charset="0"/>
              </a:rPr>
              <a:t>outcome</a:t>
            </a:r>
            <a:r>
              <a:rPr lang="it-IT" sz="900" u="sng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GB" sz="900" dirty="0">
                <a:latin typeface="Courier" pitchFamily="49" charset="0"/>
                <a:cs typeface="Arial" pitchFamily="34" charset="0"/>
              </a:rPr>
              <a:t>Baker2009, Dogliotti2014</a:t>
            </a:r>
          </a:p>
          <a:p>
            <a:r>
              <a:rPr lang="en-GB" sz="900" dirty="0">
                <a:latin typeface="Courier" pitchFamily="49" charset="0"/>
                <a:cs typeface="Arial" pitchFamily="34" charset="0"/>
              </a:rPr>
              <a:t>Dong2013, Gurusamy2011,</a:t>
            </a:r>
          </a:p>
          <a:p>
            <a:r>
              <a:rPr lang="en-GB" sz="900" dirty="0">
                <a:latin typeface="Courier" pitchFamily="49" charset="0"/>
                <a:cs typeface="Arial" pitchFamily="34" charset="0"/>
              </a:rPr>
              <a:t>Linde2015, Woods2010,</a:t>
            </a:r>
          </a:p>
          <a:p>
            <a:r>
              <a:rPr lang="en-GB" sz="900" dirty="0" err="1">
                <a:latin typeface="Courier" pitchFamily="49" charset="0"/>
                <a:cs typeface="Arial" pitchFamily="34" charset="0"/>
              </a:rPr>
              <a:t>smokingcessation</a:t>
            </a:r>
            <a:r>
              <a:rPr lang="en-GB" sz="900" dirty="0">
                <a:latin typeface="Courier" pitchFamily="49" charset="0"/>
                <a:cs typeface="Arial" pitchFamily="34" charset="0"/>
              </a:rPr>
              <a:t>	</a:t>
            </a:r>
          </a:p>
          <a:p>
            <a:r>
              <a:rPr lang="it-IT" sz="900" u="sng" dirty="0" err="1">
                <a:latin typeface="Arial" pitchFamily="34" charset="0"/>
                <a:cs typeface="Arial" pitchFamily="34" charset="0"/>
              </a:rPr>
              <a:t>Continuous</a:t>
            </a:r>
            <a:r>
              <a:rPr lang="it-IT" sz="9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it-IT" sz="900" u="sng" dirty="0" err="1">
                <a:latin typeface="Arial" pitchFamily="34" charset="0"/>
                <a:cs typeface="Arial" pitchFamily="34" charset="0"/>
              </a:rPr>
              <a:t>outcome</a:t>
            </a:r>
            <a:r>
              <a:rPr lang="it-IT" sz="900" u="sng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GB" sz="900" dirty="0">
                <a:latin typeface="Courier" pitchFamily="49" charset="0"/>
                <a:cs typeface="Arial" pitchFamily="34" charset="0"/>
              </a:rPr>
              <a:t>Franchini2012, Senn2013,</a:t>
            </a:r>
          </a:p>
          <a:p>
            <a:r>
              <a:rPr lang="en-GB" sz="900" dirty="0">
                <a:latin typeface="Courier" pitchFamily="49" charset="0"/>
                <a:cs typeface="Arial" pitchFamily="34" charset="0"/>
              </a:rPr>
              <a:t>Stowe2010</a:t>
            </a:r>
          </a:p>
          <a:p>
            <a:r>
              <a:rPr lang="it-IT" sz="900" u="sng" dirty="0" err="1">
                <a:latin typeface="Arial" pitchFamily="34" charset="0"/>
                <a:cs typeface="Arial" pitchFamily="34" charset="0"/>
              </a:rPr>
              <a:t>Incidence</a:t>
            </a:r>
            <a:r>
              <a:rPr lang="it-IT" sz="900" u="sng" dirty="0">
                <a:latin typeface="Arial" pitchFamily="34" charset="0"/>
                <a:cs typeface="Arial" pitchFamily="34" charset="0"/>
              </a:rPr>
              <a:t> rates:</a:t>
            </a:r>
          </a:p>
          <a:p>
            <a:r>
              <a:rPr lang="en-GB" sz="900" dirty="0" err="1">
                <a:latin typeface="Courier" pitchFamily="49" charset="0"/>
                <a:cs typeface="Arial" pitchFamily="34" charset="0"/>
              </a:rPr>
              <a:t>dietaryfat</a:t>
            </a:r>
            <a:endParaRPr lang="en-GB" sz="900" dirty="0">
              <a:latin typeface="Courier" pitchFamily="49" charset="0"/>
              <a:cs typeface="Arial" pitchFamily="34" charset="0"/>
            </a:endParaRP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4EBD5991-2141-B443-9236-1D692AB06518}"/>
              </a:ext>
            </a:extLst>
          </p:cNvPr>
          <p:cNvCxnSpPr>
            <a:cxnSpLocks/>
          </p:cNvCxnSpPr>
          <p:nvPr/>
        </p:nvCxnSpPr>
        <p:spPr>
          <a:xfrm>
            <a:off x="3790856" y="1065068"/>
            <a:ext cx="0" cy="155638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F7CAF1BC-8330-B441-B45D-2A02C60DDCA5}"/>
              </a:ext>
            </a:extLst>
          </p:cNvPr>
          <p:cNvSpPr/>
          <p:nvPr/>
        </p:nvSpPr>
        <p:spPr>
          <a:xfrm rot="16200000">
            <a:off x="2838634" y="1624514"/>
            <a:ext cx="1368151" cy="392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Datasets </a:t>
            </a:r>
            <a:r>
              <a:rPr lang="de-DE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used</a:t>
            </a:r>
            <a:endParaRPr lang="de-DE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de-DE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de-DE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examples</a:t>
            </a:r>
            <a:endParaRPr lang="de-DE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C929C653-B071-E945-959E-2F14039C37C5}"/>
              </a:ext>
            </a:extLst>
          </p:cNvPr>
          <p:cNvCxnSpPr>
            <a:cxnSpLocks/>
          </p:cNvCxnSpPr>
          <p:nvPr/>
        </p:nvCxnSpPr>
        <p:spPr>
          <a:xfrm>
            <a:off x="3212976" y="3242810"/>
            <a:ext cx="0" cy="27003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412527" y="8985448"/>
            <a:ext cx="44584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Courier" pitchFamily="49" charset="0"/>
              </a:rPr>
              <a:t>* </a:t>
            </a:r>
            <a:r>
              <a:rPr lang="it-IT" sz="1000" dirty="0">
                <a:latin typeface="Arial" pitchFamily="34" charset="0"/>
                <a:cs typeface="Arial" pitchFamily="34" charset="0"/>
              </a:rPr>
              <a:t>At </a:t>
            </a:r>
            <a:r>
              <a:rPr lang="it-IT" sz="1000" dirty="0" err="1">
                <a:latin typeface="Arial" pitchFamily="34" charset="0"/>
                <a:cs typeface="Arial" pitchFamily="34" charset="0"/>
              </a:rPr>
              <a:t>least</a:t>
            </a:r>
            <a:r>
              <a:rPr lang="it-IT" sz="1000" dirty="0">
                <a:latin typeface="Arial" pitchFamily="34" charset="0"/>
                <a:cs typeface="Arial" pitchFamily="34" charset="0"/>
              </a:rPr>
              <a:t> </a:t>
            </a:r>
            <a:r>
              <a:rPr lang="it-IT" sz="1000" dirty="0" err="1">
                <a:latin typeface="Courier" pitchFamily="49" charset="0"/>
              </a:rPr>
              <a:t>print</a:t>
            </a:r>
            <a:r>
              <a:rPr lang="it-IT" sz="1000" dirty="0">
                <a:latin typeface="Courier" pitchFamily="49" charset="0"/>
              </a:rPr>
              <a:t>()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000" dirty="0">
                <a:latin typeface="Courier" pitchFamily="49" charset="0"/>
              </a:rPr>
              <a:t>plot()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it-IT" sz="1000" dirty="0" err="1">
                <a:latin typeface="Courier" pitchFamily="49" charset="0"/>
              </a:rPr>
              <a:t>summary</a:t>
            </a:r>
            <a:r>
              <a:rPr lang="it-IT" sz="1000" dirty="0">
                <a:latin typeface="Courier" pitchFamily="49" charset="0"/>
              </a:rPr>
              <a:t>()</a:t>
            </a:r>
            <a:r>
              <a:rPr lang="it-IT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00" dirty="0" err="1">
                <a:latin typeface="Arial" pitchFamily="34" charset="0"/>
                <a:cs typeface="Arial" pitchFamily="34" charset="0"/>
              </a:rPr>
              <a:t>function</a:t>
            </a:r>
            <a:r>
              <a:rPr lang="it-IT" sz="1000" dirty="0">
                <a:latin typeface="Arial" pitchFamily="34" charset="0"/>
                <a:cs typeface="Arial" pitchFamily="34" charset="0"/>
              </a:rPr>
              <a:t> </a:t>
            </a:r>
            <a:r>
              <a:rPr lang="it-IT" sz="1000" dirty="0" err="1">
                <a:latin typeface="Arial" pitchFamily="34" charset="0"/>
                <a:cs typeface="Arial" pitchFamily="34" charset="0"/>
              </a:rPr>
              <a:t>available</a:t>
            </a:r>
            <a:endParaRPr lang="en-GB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B5E6621-7AC2-D440-9130-5E448CAD0CC8}"/>
              </a:ext>
            </a:extLst>
          </p:cNvPr>
          <p:cNvSpPr/>
          <p:nvPr/>
        </p:nvSpPr>
        <p:spPr>
          <a:xfrm>
            <a:off x="525420" y="1350420"/>
            <a:ext cx="2401340" cy="625143"/>
          </a:xfrm>
          <a:prstGeom prst="roundRect">
            <a:avLst>
              <a:gd name="adj" fmla="val 177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Import </a:t>
            </a:r>
            <a:r>
              <a:rPr lang="it-IT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your</a:t>
            </a:r>
            <a:r>
              <a:rPr lang="it-IT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own</a:t>
            </a:r>
            <a:r>
              <a:rPr lang="it-IT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data set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929C653-B071-E945-959E-2F14039C37C5}"/>
              </a:ext>
            </a:extLst>
          </p:cNvPr>
          <p:cNvCxnSpPr>
            <a:cxnSpLocks/>
          </p:cNvCxnSpPr>
          <p:nvPr/>
        </p:nvCxnSpPr>
        <p:spPr>
          <a:xfrm>
            <a:off x="2638728" y="1975563"/>
            <a:ext cx="0" cy="88920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60">
            <a:extLst>
              <a:ext uri="{FF2B5EF4-FFF2-40B4-BE49-F238E27FC236}">
                <a16:creationId xmlns:a16="http://schemas.microsoft.com/office/drawing/2014/main" id="{2C8DF6C0-475A-5463-2B4D-6CFC72B691A0}"/>
              </a:ext>
            </a:extLst>
          </p:cNvPr>
          <p:cNvCxnSpPr>
            <a:cxnSpLocks/>
          </p:cNvCxnSpPr>
          <p:nvPr/>
        </p:nvCxnSpPr>
        <p:spPr>
          <a:xfrm>
            <a:off x="3862864" y="2621454"/>
            <a:ext cx="0" cy="24331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76">
            <a:extLst>
              <a:ext uri="{FF2B5EF4-FFF2-40B4-BE49-F238E27FC236}">
                <a16:creationId xmlns:a16="http://schemas.microsoft.com/office/drawing/2014/main" id="{892E0231-104F-55AF-9736-A6BE414CE712}"/>
              </a:ext>
            </a:extLst>
          </p:cNvPr>
          <p:cNvCxnSpPr>
            <a:cxnSpLocks/>
          </p:cNvCxnSpPr>
          <p:nvPr/>
        </p:nvCxnSpPr>
        <p:spPr>
          <a:xfrm>
            <a:off x="4072637" y="5313040"/>
            <a:ext cx="0" cy="30938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60">
            <a:extLst>
              <a:ext uri="{FF2B5EF4-FFF2-40B4-BE49-F238E27FC236}">
                <a16:creationId xmlns:a16="http://schemas.microsoft.com/office/drawing/2014/main" id="{0F0EDF8C-DDCE-0F7D-121D-97FD2720DD87}"/>
              </a:ext>
            </a:extLst>
          </p:cNvPr>
          <p:cNvCxnSpPr>
            <a:cxnSpLocks/>
            <a:stCxn id="65" idx="3"/>
            <a:endCxn id="66" idx="1"/>
          </p:cNvCxnSpPr>
          <p:nvPr/>
        </p:nvCxnSpPr>
        <p:spPr>
          <a:xfrm>
            <a:off x="4150896" y="3053789"/>
            <a:ext cx="360040" cy="19569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314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237</Words>
  <Application>Microsoft Macintosh PowerPoint</Application>
  <PresentationFormat>A4 Paper (210x297 mm)</PresentationFormat>
  <Paragraphs>73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Courier</vt:lpstr>
      <vt:lpstr>Office Theme</vt:lpstr>
      <vt:lpstr>PowerPoint Presentation</vt:lpstr>
    </vt:vector>
  </TitlesOfParts>
  <Company>Department für Med. Biometrie und Med. Informatik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Balduzzi</dc:creator>
  <cp:lastModifiedBy>Guido Schwarzer</cp:lastModifiedBy>
  <cp:revision>126</cp:revision>
  <cp:lastPrinted>2026-05-04T10:40:06Z</cp:lastPrinted>
  <dcterms:created xsi:type="dcterms:W3CDTF">2020-09-24T08:05:00Z</dcterms:created>
  <dcterms:modified xsi:type="dcterms:W3CDTF">2026-05-04T10:43:27Z</dcterms:modified>
</cp:coreProperties>
</file>